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6" roundtripDataSignature="AMtx7mjob5MsfKbi11bezLbWR6XpMmK3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6"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7dcf3d6a2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7dcf3d6a2e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7dcf3d6a2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7dcf3d6a2e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Vraag aan de leerlingen wat ze gisteravond gegeten hebben. Welke groente zaten er bij het eten? Waar komen deze groente vandaan?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e-DE">
                <a:solidFill>
                  <a:schemeClr val="dk1"/>
                </a:solidFill>
              </a:rPr>
              <a:t>Agrifood betekent eigenlijk landbouw en voedsel samen. Het gaat over alles wat te maken heeft met het verbouwen van eten, zoals groenten, fruit en graan, en het maken van voedselproducten zoals melk, kaas en brood. In Nederland hebben we veel boerderijen waar mensen werken om voedsel te produceren.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de-DE">
                <a:solidFill>
                  <a:schemeClr val="dk1"/>
                </a:solidFill>
              </a:rPr>
              <a:t>Op boerderijen in Nederland hebben boeren stukken land die akkers worden genoemd. Op deze akkers zaaien ze zaden in de grond, zoals wortels, aardappelen en tarwe. Ze zorgen ervoor dat de gewassen genoeg water krijgen en goed groeien. Als de gewassen groot genoeg zijn, kunnen ze geoogst worden. Dat betekent dat de groenten en fruit van de planten worden gehaald, zodat we ze kunnen eten.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de-DE">
                <a:solidFill>
                  <a:schemeClr val="dk1"/>
                </a:solidFill>
              </a:rPr>
              <a:t>In Nederland hebben we ook dieren op de boerderijen, zoals koeien, kippen en varkens. De boeren zorgen voor de dieren en geven ze eten en drinken. Koeien geven bijvoorbeeld melk, en van die melk maken we weer kaas en andere zuivelproducten. In sommige delen van Nederland hebben we ook grote kassen. In deze kassen kunnen boeren groenten en fruit laten groeien, zelfs als het buiten koud is. De kassen hebben speciale lampen en verwarming, zodat de planten genoeg warmte en licht krijgen om te groeien.</a:t>
            </a:r>
            <a:endParaRPr>
              <a:solidFill>
                <a:schemeClr val="dk1"/>
              </a:solidFill>
            </a:endParaRPr>
          </a:p>
          <a:p>
            <a:pPr indent="0" lvl="0" marL="0" rtl="0" algn="l">
              <a:spcBef>
                <a:spcPts val="0"/>
              </a:spcBef>
              <a:spcAft>
                <a:spcPts val="0"/>
              </a:spcAft>
              <a:buNone/>
            </a:pPr>
            <a:r>
              <a:t/>
            </a:r>
            <a:endParaRPr/>
          </a:p>
        </p:txBody>
      </p:sp>
      <p:sp>
        <p:nvSpPr>
          <p:cNvPr id="100" name="Google Shape;10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a:solidFill>
                  <a:schemeClr val="dk1"/>
                </a:solidFill>
              </a:rPr>
              <a:t>De stappen van boer tot bord → voedeselketen. De reis die voedsel aflegt, vanaf het moment dat het wordt geproduceerd op de boerderijen tot het in de winkels komt en wij het eten. . We kijken hier naar groente/ fruit afkomstig uit Nederland. Als je het bijvoorbeeld over bananen/ avocado’s hebt komen er nog wat stappen tussen (vliegtuig/ boot).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de-DE">
                <a:solidFill>
                  <a:schemeClr val="dk1"/>
                </a:solidFill>
              </a:rPr>
              <a:t>Dit zijn de schakels in de voedselketen: boer- distributiecentrum - fabriek - supermarkt - mensen thuis.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07" name="Google Shape;10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a:solidFill>
                  <a:schemeClr val="dk1"/>
                </a:solidFill>
              </a:rPr>
              <a:t>De voedselketen "van boer tot bord" begint bij de boer. De boer verbouwt gewassen, zoals groenten en fruit, en houdt dieren, zoals koeien en kippen. De boer zorgt ervoor dat de gewassen groeien en de dieren gezond zijn.</a:t>
            </a:r>
            <a:endParaRPr>
              <a:solidFill>
                <a:schemeClr val="dk1"/>
              </a:solidFill>
            </a:endParaRPr>
          </a:p>
          <a:p>
            <a:pPr indent="0" lvl="0" marL="0" rtl="0" algn="l">
              <a:spcBef>
                <a:spcPts val="0"/>
              </a:spcBef>
              <a:spcAft>
                <a:spcPts val="0"/>
              </a:spcAft>
              <a:buNone/>
            </a:pPr>
            <a:r>
              <a:t/>
            </a:r>
            <a:endParaRPr/>
          </a:p>
        </p:txBody>
      </p:sp>
      <p:sp>
        <p:nvSpPr>
          <p:cNvPr id="114" name="Google Shape;11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a:solidFill>
                  <a:schemeClr val="dk1"/>
                </a:solidFill>
              </a:rPr>
              <a:t>De volgende schakel in de voedselketen is het distributiecentrum. Hier komen alle producten van verschillende boeren samen. Het distributiecentrum sorteert en verpakt de producten om ze klaar te maken voor transport naar andere plaatsen, zoals fabrieken en supermarkten.</a:t>
            </a:r>
            <a:endParaRPr>
              <a:solidFill>
                <a:schemeClr val="dk1"/>
              </a:solidFill>
            </a:endParaRPr>
          </a:p>
          <a:p>
            <a:pPr indent="0" lvl="0" marL="0" rtl="0" algn="l">
              <a:spcBef>
                <a:spcPts val="0"/>
              </a:spcBef>
              <a:spcAft>
                <a:spcPts val="0"/>
              </a:spcAft>
              <a:buNone/>
            </a:pPr>
            <a:r>
              <a:t/>
            </a:r>
            <a:endParaRPr/>
          </a:p>
        </p:txBody>
      </p:sp>
      <p:sp>
        <p:nvSpPr>
          <p:cNvPr id="121" name="Google Shape;12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7dcf3d6a2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a:solidFill>
                  <a:srgbClr val="374151"/>
                </a:solidFill>
              </a:rPr>
              <a:t>De fabriek is de derde schakel in de voedselketen. In de fabriek worden de producten verwerkt. Bijvoorbeeld, de melk van de koeien wordt naar de fabriek gebracht waar het wordt verwerkt tot boter, kaas of yoghurt. De fabriek zorgt ervoor dat de producten veilig en lekker zijn om te eten</a:t>
            </a:r>
            <a:r>
              <a:rPr lang="de-DE" sz="1200">
                <a:solidFill>
                  <a:srgbClr val="374151"/>
                </a:solidFill>
              </a:rPr>
              <a:t>.</a:t>
            </a:r>
            <a:endParaRPr>
              <a:solidFill>
                <a:schemeClr val="dk1"/>
              </a:solidFill>
            </a:endParaRPr>
          </a:p>
          <a:p>
            <a:pPr indent="0" lvl="0" marL="0" rtl="0" algn="l">
              <a:spcBef>
                <a:spcPts val="0"/>
              </a:spcBef>
              <a:spcAft>
                <a:spcPts val="0"/>
              </a:spcAft>
              <a:buNone/>
            </a:pPr>
            <a:r>
              <a:t/>
            </a:r>
            <a:endParaRPr/>
          </a:p>
        </p:txBody>
      </p:sp>
      <p:sp>
        <p:nvSpPr>
          <p:cNvPr id="128" name="Google Shape;128;g27dcf3d6a2e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7dcf3d6a2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a:solidFill>
                  <a:srgbClr val="374151"/>
                </a:solidFill>
              </a:rPr>
              <a:t>De supermarkt is de vierde schakel. Dit is de plek waar mensen hun boodschappen doen. In de supermarkt kun je allerlei voedselproducten vinden, zoals groenten, fruit, zuivelproducten, vlees en nog veel meer. De supermarkt zorgt ervoor dat de producten vers blijven en beschikbaar zijn voor de consumenten.</a:t>
            </a:r>
            <a:endParaRPr>
              <a:solidFill>
                <a:schemeClr val="dk1"/>
              </a:solidFill>
            </a:endParaRPr>
          </a:p>
          <a:p>
            <a:pPr indent="0" lvl="0" marL="0" rtl="0" algn="l">
              <a:spcBef>
                <a:spcPts val="0"/>
              </a:spcBef>
              <a:spcAft>
                <a:spcPts val="0"/>
              </a:spcAft>
              <a:buNone/>
            </a:pPr>
            <a:r>
              <a:t/>
            </a:r>
            <a:endParaRPr/>
          </a:p>
        </p:txBody>
      </p:sp>
      <p:sp>
        <p:nvSpPr>
          <p:cNvPr id="135" name="Google Shape;135;g27dcf3d6a2e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7dcf3d6a2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7dcf3d6a2e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11" name="Shape 11"/>
        <p:cNvGrpSpPr/>
        <p:nvPr/>
      </p:nvGrpSpPr>
      <p:grpSpPr>
        <a:xfrm>
          <a:off x="0" y="0"/>
          <a:ext cx="0" cy="0"/>
          <a:chOff x="0" y="0"/>
          <a:chExt cx="0" cy="0"/>
        </a:xfrm>
      </p:grpSpPr>
      <p:sp>
        <p:nvSpPr>
          <p:cNvPr id="12" name="Google Shape;12;p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verticale tekst" type="vertTx">
  <p:cSld name="VERTICAL_TEXT">
    <p:spTree>
      <p:nvGrpSpPr>
        <p:cNvPr id="68" name="Shape 68"/>
        <p:cNvGrpSpPr/>
        <p:nvPr/>
      </p:nvGrpSpPr>
      <p:grpSpPr>
        <a:xfrm>
          <a:off x="0" y="0"/>
          <a:ext cx="0" cy="0"/>
          <a:chOff x="0" y="0"/>
          <a:chExt cx="0" cy="0"/>
        </a:xfrm>
      </p:grpSpPr>
      <p:sp>
        <p:nvSpPr>
          <p:cNvPr id="69" name="Google Shape;69;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e titel en tekst" type="vertTitleAndTx">
  <p:cSld name="VERTICAL_TITLE_AND_VERTICAL_TEXT">
    <p:spTree>
      <p:nvGrpSpPr>
        <p:cNvPr id="74" name="Shape 74"/>
        <p:cNvGrpSpPr/>
        <p:nvPr/>
      </p:nvGrpSpPr>
      <p:grpSpPr>
        <a:xfrm>
          <a:off x="0" y="0"/>
          <a:ext cx="0" cy="0"/>
          <a:chOff x="0" y="0"/>
          <a:chExt cx="0" cy="0"/>
        </a:xfrm>
      </p:grpSpPr>
      <p:sp>
        <p:nvSpPr>
          <p:cNvPr id="75" name="Google Shape;75;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17" name="Shape 17"/>
        <p:cNvGrpSpPr/>
        <p:nvPr/>
      </p:nvGrpSpPr>
      <p:grpSpPr>
        <a:xfrm>
          <a:off x="0" y="0"/>
          <a:ext cx="0" cy="0"/>
          <a:chOff x="0" y="0"/>
          <a:chExt cx="0" cy="0"/>
        </a:xfrm>
      </p:grpSpPr>
      <p:sp>
        <p:nvSpPr>
          <p:cNvPr id="18" name="Google Shape;1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spTree>
      <p:nvGrpSpPr>
        <p:cNvPr id="23" name="Shape 23"/>
        <p:cNvGrpSpPr/>
        <p:nvPr/>
      </p:nvGrpSpPr>
      <p:grpSpPr>
        <a:xfrm>
          <a:off x="0" y="0"/>
          <a:ext cx="0" cy="0"/>
          <a:chOff x="0" y="0"/>
          <a:chExt cx="0" cy="0"/>
        </a:xfrm>
      </p:grpSpPr>
      <p:sp>
        <p:nvSpPr>
          <p:cNvPr id="24" name="Google Shape;24;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29" name="Shape 29"/>
        <p:cNvGrpSpPr/>
        <p:nvPr/>
      </p:nvGrpSpPr>
      <p:grpSpPr>
        <a:xfrm>
          <a:off x="0" y="0"/>
          <a:ext cx="0" cy="0"/>
          <a:chOff x="0" y="0"/>
          <a:chExt cx="0" cy="0"/>
        </a:xfrm>
      </p:grpSpPr>
      <p:sp>
        <p:nvSpPr>
          <p:cNvPr id="30" name="Google Shape;3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36" name="Shape 36"/>
        <p:cNvGrpSpPr/>
        <p:nvPr/>
      </p:nvGrpSpPr>
      <p:grpSpPr>
        <a:xfrm>
          <a:off x="0" y="0"/>
          <a:ext cx="0" cy="0"/>
          <a:chOff x="0" y="0"/>
          <a:chExt cx="0" cy="0"/>
        </a:xfrm>
      </p:grpSpPr>
      <p:sp>
        <p:nvSpPr>
          <p:cNvPr id="37" name="Google Shape;37;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45" name="Shape 45"/>
        <p:cNvGrpSpPr/>
        <p:nvPr/>
      </p:nvGrpSpPr>
      <p:grpSpPr>
        <a:xfrm>
          <a:off x="0" y="0"/>
          <a:ext cx="0" cy="0"/>
          <a:chOff x="0" y="0"/>
          <a:chExt cx="0" cy="0"/>
        </a:xfrm>
      </p:grpSpPr>
      <p:sp>
        <p:nvSpPr>
          <p:cNvPr id="46" name="Google Shape;4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50" name="Shape 50"/>
        <p:cNvGrpSpPr/>
        <p:nvPr/>
      </p:nvGrpSpPr>
      <p:grpSpPr>
        <a:xfrm>
          <a:off x="0" y="0"/>
          <a:ext cx="0" cy="0"/>
          <a:chOff x="0" y="0"/>
          <a:chExt cx="0" cy="0"/>
        </a:xfrm>
      </p:grpSpPr>
      <p:sp>
        <p:nvSpPr>
          <p:cNvPr id="51" name="Google Shape;5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54" name="Shape 54"/>
        <p:cNvGrpSpPr/>
        <p:nvPr/>
      </p:nvGrpSpPr>
      <p:grpSpPr>
        <a:xfrm>
          <a:off x="0" y="0"/>
          <a:ext cx="0" cy="0"/>
          <a:chOff x="0" y="0"/>
          <a:chExt cx="0" cy="0"/>
        </a:xfrm>
      </p:grpSpPr>
      <p:sp>
        <p:nvSpPr>
          <p:cNvPr id="55" name="Google Shape;55;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61" name="Shape 61"/>
        <p:cNvGrpSpPr/>
        <p:nvPr/>
      </p:nvGrpSpPr>
      <p:grpSpPr>
        <a:xfrm>
          <a:off x="0" y="0"/>
          <a:ext cx="0" cy="0"/>
          <a:chOff x="0" y="0"/>
          <a:chExt cx="0" cy="0"/>
        </a:xfrm>
      </p:grpSpPr>
      <p:sp>
        <p:nvSpPr>
          <p:cNvPr id="62" name="Google Shape;62;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6"/>
          <p:cNvSpPr/>
          <p:nvPr>
            <p:ph idx="2" type="pic"/>
          </p:nvPr>
        </p:nvSpPr>
        <p:spPr>
          <a:xfrm>
            <a:off x="5183188" y="987425"/>
            <a:ext cx="6172200" cy="4873625"/>
          </a:xfrm>
          <a:prstGeom prst="rect">
            <a:avLst/>
          </a:prstGeom>
          <a:noFill/>
          <a:ln>
            <a:noFill/>
          </a:ln>
        </p:spPr>
      </p:sp>
      <p:sp>
        <p:nvSpPr>
          <p:cNvPr id="64" name="Google Shape;64;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6.png"/><Relationship Id="rId5"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8.png"/><Relationship Id="rId5"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fbeelding met plant, rif, groen, natuur&#10;&#10;Automatisch gegenereerde beschrijving" id="85" name="Google Shape;85;p1"/>
          <p:cNvPicPr preferRelativeResize="0"/>
          <p:nvPr/>
        </p:nvPicPr>
        <p:blipFill rotWithShape="1">
          <a:blip r:embed="rId3">
            <a:alphaModFix/>
          </a:blip>
          <a:srcRect b="0" l="0" r="0" t="5063"/>
          <a:stretch/>
        </p:blipFill>
        <p:spPr>
          <a:xfrm>
            <a:off x="-3047" y="10"/>
            <a:ext cx="12191999" cy="6857990"/>
          </a:xfrm>
          <a:prstGeom prst="rect">
            <a:avLst/>
          </a:prstGeom>
          <a:noFill/>
          <a:ln>
            <a:noFill/>
          </a:ln>
        </p:spPr>
      </p:pic>
      <p:sp>
        <p:nvSpPr>
          <p:cNvPr id="86" name="Google Shape;86;p1"/>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1"/>
          <p:cNvSpPr txBox="1"/>
          <p:nvPr>
            <p:ph idx="1" type="subTitle"/>
          </p:nvPr>
        </p:nvSpPr>
        <p:spPr>
          <a:xfrm>
            <a:off x="1100051" y="4072043"/>
            <a:ext cx="10058400" cy="1282707"/>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de-DE">
                <a:solidFill>
                  <a:srgbClr val="FFFFFF"/>
                </a:solidFill>
              </a:rPr>
              <a:t>Greenscreenles</a:t>
            </a:r>
            <a:endParaRPr>
              <a:solidFill>
                <a:srgbClr val="FFFFFF"/>
              </a:solidFill>
            </a:endParaRPr>
          </a:p>
        </p:txBody>
      </p:sp>
      <p:sp>
        <p:nvSpPr>
          <p:cNvPr id="88" name="Google Shape;88;p1"/>
          <p:cNvSpPr txBox="1"/>
          <p:nvPr>
            <p:ph type="ctrTitle"/>
          </p:nvPr>
        </p:nvSpPr>
        <p:spPr>
          <a:xfrm>
            <a:off x="1097280" y="325550"/>
            <a:ext cx="10058400" cy="3574778"/>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200"/>
              <a:buFont typeface="Calibri"/>
              <a:buNone/>
            </a:pPr>
            <a:r>
              <a:rPr lang="de-DE" sz="10000">
                <a:solidFill>
                  <a:srgbClr val="FFFFFF"/>
                </a:solidFill>
              </a:rPr>
              <a:t>Van boer tot bord</a:t>
            </a:r>
            <a:endParaRPr sz="100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pic>
        <p:nvPicPr>
          <p:cNvPr descr="Afbeelding met tekst, schermopname, Rechthoek, envelop&#10;&#10;Automatisch gegenereerde beschrijving" id="151" name="Google Shape;151;g27dcf3d6a2e_0_20"/>
          <p:cNvPicPr preferRelativeResize="0"/>
          <p:nvPr>
            <p:ph idx="1" type="body"/>
          </p:nvPr>
        </p:nvPicPr>
        <p:blipFill rotWithShape="1">
          <a:blip r:embed="rId3">
            <a:alphaModFix/>
          </a:blip>
          <a:srcRect b="2429" l="0" r="0" t="2685"/>
          <a:stretch/>
        </p:blipFill>
        <p:spPr>
          <a:xfrm>
            <a:off x="-6588" y="10"/>
            <a:ext cx="12198600" cy="6858000"/>
          </a:xfrm>
          <a:prstGeom prst="rect">
            <a:avLst/>
          </a:prstGeom>
          <a:noFill/>
          <a:ln>
            <a:noFill/>
          </a:ln>
        </p:spPr>
      </p:pic>
      <p:sp>
        <p:nvSpPr>
          <p:cNvPr id="152" name="Google Shape;152;g27dcf3d6a2e_0_20"/>
          <p:cNvSpPr txBox="1"/>
          <p:nvPr/>
        </p:nvSpPr>
        <p:spPr>
          <a:xfrm>
            <a:off x="1342300" y="947841"/>
            <a:ext cx="9165600" cy="6309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de-DE" sz="2800" u="sng">
                <a:solidFill>
                  <a:srgbClr val="000000"/>
                </a:solidFill>
              </a:rPr>
              <a:t>Opdracht: van boer tot bord</a:t>
            </a:r>
            <a:endParaRPr sz="2800" u="sng">
              <a:solidFill>
                <a:srgbClr val="000000"/>
              </a:solidFill>
            </a:endParaRPr>
          </a:p>
        </p:txBody>
      </p:sp>
      <p:sp>
        <p:nvSpPr>
          <p:cNvPr id="153" name="Google Shape;153;g27dcf3d6a2e_0_20"/>
          <p:cNvSpPr txBox="1"/>
          <p:nvPr/>
        </p:nvSpPr>
        <p:spPr>
          <a:xfrm>
            <a:off x="1342300" y="1578745"/>
            <a:ext cx="9165600" cy="37635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000000"/>
              </a:buClr>
              <a:buSzPts val="1800"/>
              <a:buChar char="-"/>
            </a:pPr>
            <a:r>
              <a:rPr lang="de-DE" sz="1800">
                <a:solidFill>
                  <a:srgbClr val="000000"/>
                </a:solidFill>
              </a:rPr>
              <a:t>Kies met je groepje een Nederlandse groente of fruit.  </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de-DE" sz="1800">
                <a:solidFill>
                  <a:srgbClr val="000000"/>
                </a:solidFill>
              </a:rPr>
              <a:t>Zoek op Internet meer informatie over je groente/ fruit. </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de-DE" sz="1800">
                <a:solidFill>
                  <a:srgbClr val="000000"/>
                </a:solidFill>
              </a:rPr>
              <a:t>Teken op het werkblad de verschillende stappen, voordat jouw groente/ fruit op je bord ligt, kleur je tekening in met stift.                             </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de-DE" sz="1800">
                <a:solidFill>
                  <a:srgbClr val="000000"/>
                </a:solidFill>
              </a:rPr>
              <a:t>Maak foto’s van je tekeningen. </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de-DE" sz="1800">
                <a:solidFill>
                  <a:srgbClr val="000000"/>
                </a:solidFill>
              </a:rPr>
              <a:t>Zet alle foto’s in de greenscreen app achter elkaar. (zie stappenplan)</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de-DE" sz="1800">
                <a:solidFill>
                  <a:srgbClr val="000000"/>
                </a:solidFill>
              </a:rPr>
              <a:t>Film jezelf alsof je bij iedere stap aanwezig bent en vertel wat er gebeurd. </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de-DE" sz="1800">
                <a:solidFill>
                  <a:srgbClr val="000000"/>
                </a:solidFill>
              </a:rPr>
              <a:t>Presenteer jullie filmpje aan de rest van de groep. </a:t>
            </a:r>
            <a:endParaRPr sz="1800">
              <a:solidFill>
                <a:srgbClr val="000000"/>
              </a:solidFill>
            </a:endParaRPr>
          </a:p>
          <a:p>
            <a:pPr indent="0" lvl="0" marL="457200" rtl="0" algn="l">
              <a:lnSpc>
                <a:spcPct val="115000"/>
              </a:lnSpc>
              <a:spcBef>
                <a:spcPts val="1200"/>
              </a:spcBef>
              <a:spcAft>
                <a:spcPts val="1200"/>
              </a:spcAft>
              <a:buNone/>
            </a:pPr>
            <a:r>
              <a:t/>
            </a:r>
            <a:endParaRPr sz="1800">
              <a:solidFill>
                <a:srgbClr val="000000"/>
              </a:solidFill>
            </a:endParaRPr>
          </a:p>
        </p:txBody>
      </p:sp>
      <p:pic>
        <p:nvPicPr>
          <p:cNvPr id="154" name="Google Shape;154;g27dcf3d6a2e_0_20"/>
          <p:cNvPicPr preferRelativeResize="0"/>
          <p:nvPr/>
        </p:nvPicPr>
        <p:blipFill>
          <a:blip r:embed="rId4">
            <a:alphaModFix/>
          </a:blip>
          <a:stretch>
            <a:fillRect/>
          </a:stretch>
        </p:blipFill>
        <p:spPr>
          <a:xfrm>
            <a:off x="2588588" y="4362696"/>
            <a:ext cx="7014801" cy="1814854"/>
          </a:xfrm>
          <a:prstGeom prst="rect">
            <a:avLst/>
          </a:prstGeom>
          <a:noFill/>
          <a:ln>
            <a:noFill/>
          </a:ln>
        </p:spPr>
      </p:pic>
      <p:pic>
        <p:nvPicPr>
          <p:cNvPr id="155" name="Google Shape;155;g27dcf3d6a2e_0_20"/>
          <p:cNvPicPr preferRelativeResize="0"/>
          <p:nvPr/>
        </p:nvPicPr>
        <p:blipFill rotWithShape="1">
          <a:blip r:embed="rId5">
            <a:alphaModFix/>
          </a:blip>
          <a:srcRect b="6280" l="15523" r="15907" t="7326"/>
          <a:stretch/>
        </p:blipFill>
        <p:spPr>
          <a:xfrm>
            <a:off x="9148138" y="543549"/>
            <a:ext cx="1694960" cy="17497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pic>
        <p:nvPicPr>
          <p:cNvPr descr="Afbeelding met tekst, schermopname, Rechthoek, envelop&#10;&#10;Automatisch gegenereerde beschrijving" id="160" name="Google Shape;160;g27dcf3d6a2e_0_24"/>
          <p:cNvPicPr preferRelativeResize="0"/>
          <p:nvPr>
            <p:ph idx="1" type="body"/>
          </p:nvPr>
        </p:nvPicPr>
        <p:blipFill rotWithShape="1">
          <a:blip r:embed="rId3">
            <a:alphaModFix/>
          </a:blip>
          <a:srcRect b="2429" l="0" r="0" t="2685"/>
          <a:stretch/>
        </p:blipFill>
        <p:spPr>
          <a:xfrm>
            <a:off x="-6588" y="10"/>
            <a:ext cx="12198600" cy="6858000"/>
          </a:xfrm>
          <a:prstGeom prst="rect">
            <a:avLst/>
          </a:prstGeom>
          <a:noFill/>
          <a:ln>
            <a:noFill/>
          </a:ln>
        </p:spPr>
      </p:pic>
      <p:sp>
        <p:nvSpPr>
          <p:cNvPr id="161" name="Google Shape;161;g27dcf3d6a2e_0_24"/>
          <p:cNvSpPr txBox="1"/>
          <p:nvPr/>
        </p:nvSpPr>
        <p:spPr>
          <a:xfrm>
            <a:off x="1381413" y="570400"/>
            <a:ext cx="9216000" cy="6939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de-DE" sz="2800">
                <a:solidFill>
                  <a:srgbClr val="000000"/>
                </a:solidFill>
              </a:rPr>
              <a:t>Werkblad en stappenplan</a:t>
            </a:r>
            <a:endParaRPr sz="2800">
              <a:solidFill>
                <a:srgbClr val="000000"/>
              </a:solidFill>
            </a:endParaRPr>
          </a:p>
        </p:txBody>
      </p:sp>
      <p:pic>
        <p:nvPicPr>
          <p:cNvPr id="162" name="Google Shape;162;g27dcf3d6a2e_0_24"/>
          <p:cNvPicPr preferRelativeResize="0"/>
          <p:nvPr/>
        </p:nvPicPr>
        <p:blipFill>
          <a:blip r:embed="rId4">
            <a:alphaModFix/>
          </a:blip>
          <a:stretch>
            <a:fillRect/>
          </a:stretch>
        </p:blipFill>
        <p:spPr>
          <a:xfrm rot="-907072">
            <a:off x="2047403" y="1551354"/>
            <a:ext cx="2951052" cy="4180787"/>
          </a:xfrm>
          <a:prstGeom prst="rect">
            <a:avLst/>
          </a:prstGeom>
          <a:noFill/>
          <a:ln cap="flat" cmpd="sng" w="9525">
            <a:solidFill>
              <a:srgbClr val="595959"/>
            </a:solidFill>
            <a:prstDash val="solid"/>
            <a:round/>
            <a:headEnd len="sm" w="sm" type="none"/>
            <a:tailEnd len="sm" w="sm" type="none"/>
          </a:ln>
          <a:effectLst>
            <a:outerShdw blurRad="57150" rotWithShape="0" algn="bl" dir="5400000" dist="19050">
              <a:srgbClr val="000000">
                <a:alpha val="50000"/>
              </a:srgbClr>
            </a:outerShdw>
          </a:effectLst>
        </p:spPr>
      </p:pic>
      <p:pic>
        <p:nvPicPr>
          <p:cNvPr id="163" name="Google Shape;163;g27dcf3d6a2e_0_24"/>
          <p:cNvPicPr preferRelativeResize="0"/>
          <p:nvPr/>
        </p:nvPicPr>
        <p:blipFill>
          <a:blip r:embed="rId5">
            <a:alphaModFix/>
          </a:blip>
          <a:stretch>
            <a:fillRect/>
          </a:stretch>
        </p:blipFill>
        <p:spPr>
          <a:xfrm rot="1171432">
            <a:off x="5810710" y="1550420"/>
            <a:ext cx="4642940" cy="3607197"/>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 name="Google Shape;94;p2"/>
          <p:cNvSpPr txBox="1"/>
          <p:nvPr>
            <p:ph type="ctrTitle"/>
          </p:nvPr>
        </p:nvSpPr>
        <p:spPr>
          <a:xfrm>
            <a:off x="106275" y="-6"/>
            <a:ext cx="4620600" cy="1147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de-DE" sz="4400"/>
              <a:t>Van boer tot bord</a:t>
            </a:r>
            <a:endParaRPr sz="4400"/>
          </a:p>
        </p:txBody>
      </p:sp>
      <p:sp>
        <p:nvSpPr>
          <p:cNvPr id="95" name="Google Shape;95;p2"/>
          <p:cNvSpPr txBox="1"/>
          <p:nvPr>
            <p:ph idx="1" type="subTitle"/>
          </p:nvPr>
        </p:nvSpPr>
        <p:spPr>
          <a:xfrm>
            <a:off x="267442" y="5796959"/>
            <a:ext cx="4620600" cy="775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de-DE"/>
              <a:t>Wat heb je gisterenavond gegeten? </a:t>
            </a:r>
            <a:endParaRPr/>
          </a:p>
        </p:txBody>
      </p:sp>
      <p:pic>
        <p:nvPicPr>
          <p:cNvPr descr="Afbeelding met plant, rif, groen, natuur&#10;&#10;Automatisch gegenereerde beschrijving" id="96" name="Google Shape;96;p2"/>
          <p:cNvPicPr preferRelativeResize="0"/>
          <p:nvPr/>
        </p:nvPicPr>
        <p:blipFill rotWithShape="1">
          <a:blip r:embed="rId3">
            <a:alphaModFix/>
          </a:blip>
          <a:srcRect b="1" l="15554" r="32930"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97" name="Google Shape;97;p2"/>
          <p:cNvPicPr preferRelativeResize="0"/>
          <p:nvPr/>
        </p:nvPicPr>
        <p:blipFill>
          <a:blip r:embed="rId4">
            <a:alphaModFix/>
          </a:blip>
          <a:stretch>
            <a:fillRect/>
          </a:stretch>
        </p:blipFill>
        <p:spPr>
          <a:xfrm>
            <a:off x="0" y="1688201"/>
            <a:ext cx="6302925" cy="38605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pic>
        <p:nvPicPr>
          <p:cNvPr descr="Afbeelding met tekst, schermopname, Rechthoek&#10;&#10;Automatisch gegenereerde beschrijving" id="102" name="Google Shape;102;p3"/>
          <p:cNvPicPr preferRelativeResize="0"/>
          <p:nvPr>
            <p:ph idx="1" type="body"/>
          </p:nvPr>
        </p:nvPicPr>
        <p:blipFill rotWithShape="1">
          <a:blip r:embed="rId3">
            <a:alphaModFix/>
          </a:blip>
          <a:srcRect b="2541" l="0" r="-2" t="2571"/>
          <a:stretch/>
        </p:blipFill>
        <p:spPr>
          <a:xfrm>
            <a:off x="-6588" y="10"/>
            <a:ext cx="12198588" cy="6857990"/>
          </a:xfrm>
          <a:prstGeom prst="rect">
            <a:avLst/>
          </a:prstGeom>
          <a:noFill/>
          <a:ln>
            <a:noFill/>
          </a:ln>
        </p:spPr>
      </p:pic>
      <p:sp>
        <p:nvSpPr>
          <p:cNvPr id="103" name="Google Shape;103;p3"/>
          <p:cNvSpPr txBox="1"/>
          <p:nvPr/>
        </p:nvSpPr>
        <p:spPr>
          <a:xfrm>
            <a:off x="1063750" y="570375"/>
            <a:ext cx="10217100" cy="7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3500">
                <a:solidFill>
                  <a:srgbClr val="000000"/>
                </a:solidFill>
              </a:rPr>
              <a:t>Wat is agrifood? </a:t>
            </a:r>
            <a:endParaRPr sz="3500">
              <a:solidFill>
                <a:srgbClr val="000000"/>
              </a:solidFill>
            </a:endParaRPr>
          </a:p>
        </p:txBody>
      </p:sp>
      <p:pic>
        <p:nvPicPr>
          <p:cNvPr id="104" name="Google Shape;104;p3"/>
          <p:cNvPicPr preferRelativeResize="0"/>
          <p:nvPr/>
        </p:nvPicPr>
        <p:blipFill>
          <a:blip r:embed="rId4">
            <a:alphaModFix/>
          </a:blip>
          <a:stretch>
            <a:fillRect/>
          </a:stretch>
        </p:blipFill>
        <p:spPr>
          <a:xfrm>
            <a:off x="2839433" y="1284915"/>
            <a:ext cx="6869145" cy="47673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 name="Shape 108"/>
        <p:cNvGrpSpPr/>
        <p:nvPr/>
      </p:nvGrpSpPr>
      <p:grpSpPr>
        <a:xfrm>
          <a:off x="0" y="0"/>
          <a:ext cx="0" cy="0"/>
          <a:chOff x="0" y="0"/>
          <a:chExt cx="0" cy="0"/>
        </a:xfrm>
      </p:grpSpPr>
      <p:pic>
        <p:nvPicPr>
          <p:cNvPr descr="Afbeelding met tekst, schermopname, Rechthoek&#10;&#10;Automatisch gegenereerde beschrijving" id="109" name="Google Shape;109;p4"/>
          <p:cNvPicPr preferRelativeResize="0"/>
          <p:nvPr>
            <p:ph idx="1" type="body"/>
          </p:nvPr>
        </p:nvPicPr>
        <p:blipFill rotWithShape="1">
          <a:blip r:embed="rId3">
            <a:alphaModFix/>
          </a:blip>
          <a:srcRect b="2541" l="0" r="-2" t="2571"/>
          <a:stretch/>
        </p:blipFill>
        <p:spPr>
          <a:xfrm>
            <a:off x="-6588" y="10"/>
            <a:ext cx="12198588" cy="6857990"/>
          </a:xfrm>
          <a:prstGeom prst="rect">
            <a:avLst/>
          </a:prstGeom>
          <a:noFill/>
          <a:ln>
            <a:noFill/>
          </a:ln>
        </p:spPr>
      </p:pic>
      <p:sp>
        <p:nvSpPr>
          <p:cNvPr id="110" name="Google Shape;110;p4"/>
          <p:cNvSpPr txBox="1"/>
          <p:nvPr/>
        </p:nvSpPr>
        <p:spPr>
          <a:xfrm>
            <a:off x="905796" y="534575"/>
            <a:ext cx="10606500" cy="7320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de-DE" sz="3500" u="sng">
                <a:solidFill>
                  <a:srgbClr val="000000"/>
                </a:solidFill>
              </a:rPr>
              <a:t>Stappen van Agrifood: van boer tot bord </a:t>
            </a:r>
            <a:endParaRPr sz="3500" u="sng">
              <a:solidFill>
                <a:srgbClr val="000000"/>
              </a:solidFill>
            </a:endParaRPr>
          </a:p>
        </p:txBody>
      </p:sp>
      <p:pic>
        <p:nvPicPr>
          <p:cNvPr id="111" name="Google Shape;111;p4"/>
          <p:cNvPicPr preferRelativeResize="0"/>
          <p:nvPr/>
        </p:nvPicPr>
        <p:blipFill>
          <a:blip r:embed="rId4">
            <a:alphaModFix/>
          </a:blip>
          <a:stretch>
            <a:fillRect/>
          </a:stretch>
        </p:blipFill>
        <p:spPr>
          <a:xfrm>
            <a:off x="707500" y="2209596"/>
            <a:ext cx="11003026" cy="28536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pic>
        <p:nvPicPr>
          <p:cNvPr descr="Afbeelding met tekst, schermopname, Rechthoek, envelop&#10;&#10;Automatisch gegenereerde beschrijving" id="116" name="Google Shape;116;p5"/>
          <p:cNvPicPr preferRelativeResize="0"/>
          <p:nvPr>
            <p:ph idx="1" type="body"/>
          </p:nvPr>
        </p:nvPicPr>
        <p:blipFill rotWithShape="1">
          <a:blip r:embed="rId3">
            <a:alphaModFix/>
          </a:blip>
          <a:srcRect b="2431" l="0" r="-2" t="2681"/>
          <a:stretch/>
        </p:blipFill>
        <p:spPr>
          <a:xfrm>
            <a:off x="-6588" y="10"/>
            <a:ext cx="12198588" cy="6857990"/>
          </a:xfrm>
          <a:prstGeom prst="rect">
            <a:avLst/>
          </a:prstGeom>
          <a:noFill/>
          <a:ln>
            <a:noFill/>
          </a:ln>
        </p:spPr>
      </p:pic>
      <p:sp>
        <p:nvSpPr>
          <p:cNvPr id="117" name="Google Shape;117;p5"/>
          <p:cNvSpPr txBox="1"/>
          <p:nvPr/>
        </p:nvSpPr>
        <p:spPr>
          <a:xfrm rot="-5400000">
            <a:off x="-198375" y="2901008"/>
            <a:ext cx="3980100" cy="64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DE" sz="5000">
                <a:solidFill>
                  <a:srgbClr val="000000"/>
                </a:solidFill>
              </a:rPr>
              <a:t>De boer</a:t>
            </a:r>
            <a:endParaRPr sz="5000">
              <a:solidFill>
                <a:srgbClr val="000000"/>
              </a:solidFill>
            </a:endParaRPr>
          </a:p>
        </p:txBody>
      </p:sp>
      <p:pic>
        <p:nvPicPr>
          <p:cNvPr id="118" name="Google Shape;118;p5"/>
          <p:cNvPicPr preferRelativeResize="0"/>
          <p:nvPr/>
        </p:nvPicPr>
        <p:blipFill>
          <a:blip r:embed="rId4">
            <a:alphaModFix/>
          </a:blip>
          <a:stretch>
            <a:fillRect/>
          </a:stretch>
        </p:blipFill>
        <p:spPr>
          <a:xfrm>
            <a:off x="2529427" y="376050"/>
            <a:ext cx="7820650" cy="56940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pic>
        <p:nvPicPr>
          <p:cNvPr descr="Afbeelding met tekst, schermopname, Rechthoek, envelop&#10;&#10;Automatisch gegenereerde beschrijving" id="123" name="Google Shape;123;p6"/>
          <p:cNvPicPr preferRelativeResize="0"/>
          <p:nvPr>
            <p:ph idx="1" type="body"/>
          </p:nvPr>
        </p:nvPicPr>
        <p:blipFill rotWithShape="1">
          <a:blip r:embed="rId3">
            <a:alphaModFix/>
          </a:blip>
          <a:srcRect b="2431" l="0" r="-2" t="2681"/>
          <a:stretch/>
        </p:blipFill>
        <p:spPr>
          <a:xfrm>
            <a:off x="-6588" y="10"/>
            <a:ext cx="12198588" cy="6857990"/>
          </a:xfrm>
          <a:prstGeom prst="rect">
            <a:avLst/>
          </a:prstGeom>
          <a:noFill/>
          <a:ln>
            <a:noFill/>
          </a:ln>
        </p:spPr>
      </p:pic>
      <p:sp>
        <p:nvSpPr>
          <p:cNvPr id="124" name="Google Shape;124;p6"/>
          <p:cNvSpPr txBox="1"/>
          <p:nvPr/>
        </p:nvSpPr>
        <p:spPr>
          <a:xfrm rot="-5400000">
            <a:off x="-858925" y="2982945"/>
            <a:ext cx="5292900" cy="64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DE" sz="3000">
                <a:solidFill>
                  <a:srgbClr val="000000"/>
                </a:solidFill>
              </a:rPr>
              <a:t>Het distributiecentrum</a:t>
            </a:r>
            <a:endParaRPr sz="3000">
              <a:solidFill>
                <a:srgbClr val="000000"/>
              </a:solidFill>
            </a:endParaRPr>
          </a:p>
        </p:txBody>
      </p:sp>
      <p:pic>
        <p:nvPicPr>
          <p:cNvPr id="125" name="Google Shape;125;p6"/>
          <p:cNvPicPr preferRelativeResize="0"/>
          <p:nvPr/>
        </p:nvPicPr>
        <p:blipFill>
          <a:blip r:embed="rId4">
            <a:alphaModFix/>
          </a:blip>
          <a:stretch>
            <a:fillRect/>
          </a:stretch>
        </p:blipFill>
        <p:spPr>
          <a:xfrm>
            <a:off x="2574274" y="546325"/>
            <a:ext cx="7900750" cy="56491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pic>
        <p:nvPicPr>
          <p:cNvPr descr="Afbeelding met tekst, schermopname, Rechthoek, envelop&#10;&#10;Automatisch gegenereerde beschrijving" id="130" name="Google Shape;130;g27dcf3d6a2e_0_8"/>
          <p:cNvPicPr preferRelativeResize="0"/>
          <p:nvPr>
            <p:ph idx="1" type="body"/>
          </p:nvPr>
        </p:nvPicPr>
        <p:blipFill rotWithShape="1">
          <a:blip r:embed="rId3">
            <a:alphaModFix/>
          </a:blip>
          <a:srcRect b="2429" l="0" r="0" t="2685"/>
          <a:stretch/>
        </p:blipFill>
        <p:spPr>
          <a:xfrm>
            <a:off x="-6588" y="10"/>
            <a:ext cx="12198600" cy="6858000"/>
          </a:xfrm>
          <a:prstGeom prst="rect">
            <a:avLst/>
          </a:prstGeom>
          <a:noFill/>
          <a:ln>
            <a:noFill/>
          </a:ln>
        </p:spPr>
      </p:pic>
      <p:sp>
        <p:nvSpPr>
          <p:cNvPr id="131" name="Google Shape;131;g27dcf3d6a2e_0_8"/>
          <p:cNvSpPr txBox="1"/>
          <p:nvPr/>
        </p:nvSpPr>
        <p:spPr>
          <a:xfrm rot="-5400000">
            <a:off x="-279750" y="2961218"/>
            <a:ext cx="41862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DE" sz="5000">
                <a:solidFill>
                  <a:srgbClr val="000000"/>
                </a:solidFill>
              </a:rPr>
              <a:t>De fabriek </a:t>
            </a:r>
            <a:endParaRPr sz="5000">
              <a:solidFill>
                <a:srgbClr val="000000"/>
              </a:solidFill>
            </a:endParaRPr>
          </a:p>
        </p:txBody>
      </p:sp>
      <p:pic>
        <p:nvPicPr>
          <p:cNvPr id="132" name="Google Shape;132;g27dcf3d6a2e_0_8"/>
          <p:cNvPicPr preferRelativeResize="0"/>
          <p:nvPr/>
        </p:nvPicPr>
        <p:blipFill>
          <a:blip r:embed="rId4">
            <a:alphaModFix/>
          </a:blip>
          <a:stretch>
            <a:fillRect/>
          </a:stretch>
        </p:blipFill>
        <p:spPr>
          <a:xfrm>
            <a:off x="2981636" y="474700"/>
            <a:ext cx="7332215" cy="56133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pic>
        <p:nvPicPr>
          <p:cNvPr descr="Afbeelding met tekst, schermopname, Rechthoek, envelop&#10;&#10;Automatisch gegenereerde beschrijving" id="137" name="Google Shape;137;g27dcf3d6a2e_0_12"/>
          <p:cNvPicPr preferRelativeResize="0"/>
          <p:nvPr>
            <p:ph idx="1" type="body"/>
          </p:nvPr>
        </p:nvPicPr>
        <p:blipFill rotWithShape="1">
          <a:blip r:embed="rId3">
            <a:alphaModFix/>
          </a:blip>
          <a:srcRect b="2429" l="0" r="0" t="2685"/>
          <a:stretch/>
        </p:blipFill>
        <p:spPr>
          <a:xfrm>
            <a:off x="-6588" y="10"/>
            <a:ext cx="12198600" cy="6858000"/>
          </a:xfrm>
          <a:prstGeom prst="rect">
            <a:avLst/>
          </a:prstGeom>
          <a:noFill/>
          <a:ln>
            <a:noFill/>
          </a:ln>
        </p:spPr>
      </p:pic>
      <p:sp>
        <p:nvSpPr>
          <p:cNvPr id="138" name="Google Shape;138;g27dcf3d6a2e_0_12"/>
          <p:cNvSpPr txBox="1"/>
          <p:nvPr/>
        </p:nvSpPr>
        <p:spPr>
          <a:xfrm rot="-5400000">
            <a:off x="-884400" y="2927375"/>
            <a:ext cx="5583600" cy="63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DE" sz="5000">
                <a:solidFill>
                  <a:srgbClr val="000000"/>
                </a:solidFill>
              </a:rPr>
              <a:t>De supermarkt</a:t>
            </a:r>
            <a:endParaRPr sz="5000">
              <a:solidFill>
                <a:srgbClr val="000000"/>
              </a:solidFill>
            </a:endParaRPr>
          </a:p>
        </p:txBody>
      </p:sp>
      <p:pic>
        <p:nvPicPr>
          <p:cNvPr id="139" name="Google Shape;139;g27dcf3d6a2e_0_12"/>
          <p:cNvPicPr preferRelativeResize="0"/>
          <p:nvPr/>
        </p:nvPicPr>
        <p:blipFill>
          <a:blip r:embed="rId4">
            <a:alphaModFix/>
          </a:blip>
          <a:stretch>
            <a:fillRect/>
          </a:stretch>
        </p:blipFill>
        <p:spPr>
          <a:xfrm>
            <a:off x="3061013" y="518055"/>
            <a:ext cx="7252835" cy="54490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pic>
        <p:nvPicPr>
          <p:cNvPr descr="Afbeelding met tekst, schermopname, Rechthoek, envelop&#10;&#10;Automatisch gegenereerde beschrijving" id="144" name="Google Shape;144;g27dcf3d6a2e_0_16"/>
          <p:cNvPicPr preferRelativeResize="0"/>
          <p:nvPr>
            <p:ph idx="1" type="body"/>
          </p:nvPr>
        </p:nvPicPr>
        <p:blipFill rotWithShape="1">
          <a:blip r:embed="rId3">
            <a:alphaModFix/>
          </a:blip>
          <a:srcRect b="2429" l="0" r="0" t="2685"/>
          <a:stretch/>
        </p:blipFill>
        <p:spPr>
          <a:xfrm>
            <a:off x="-6588" y="10"/>
            <a:ext cx="12198600" cy="6858000"/>
          </a:xfrm>
          <a:prstGeom prst="rect">
            <a:avLst/>
          </a:prstGeom>
          <a:noFill/>
          <a:ln>
            <a:noFill/>
          </a:ln>
        </p:spPr>
      </p:pic>
      <p:sp>
        <p:nvSpPr>
          <p:cNvPr id="145" name="Google Shape;145;g27dcf3d6a2e_0_16"/>
          <p:cNvSpPr txBox="1"/>
          <p:nvPr/>
        </p:nvSpPr>
        <p:spPr>
          <a:xfrm rot="-5400000">
            <a:off x="986075" y="2905827"/>
            <a:ext cx="2450700" cy="6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5000">
                <a:solidFill>
                  <a:srgbClr val="000000"/>
                </a:solidFill>
              </a:rPr>
              <a:t>Je bord</a:t>
            </a:r>
            <a:endParaRPr sz="5000">
              <a:solidFill>
                <a:srgbClr val="000000"/>
              </a:solidFill>
            </a:endParaRPr>
          </a:p>
        </p:txBody>
      </p:sp>
      <p:pic>
        <p:nvPicPr>
          <p:cNvPr id="146" name="Google Shape;146;g27dcf3d6a2e_0_16"/>
          <p:cNvPicPr preferRelativeResize="0"/>
          <p:nvPr/>
        </p:nvPicPr>
        <p:blipFill>
          <a:blip r:embed="rId4">
            <a:alphaModFix/>
          </a:blip>
          <a:stretch>
            <a:fillRect/>
          </a:stretch>
        </p:blipFill>
        <p:spPr>
          <a:xfrm>
            <a:off x="3116905" y="418725"/>
            <a:ext cx="6775235" cy="5615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Kantoorthema">
  <a:themeElements>
    <a:clrScheme name="Kantoor">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2023-08-21T07:00:35Z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0x01010032A83AE6B835BF4D9E17AEF0A784296C</vt:lpwstr>
  </property>
  <property fmtid="{D5CDD505-2E9C-101B-9397-08002B2CF9AE}" pid="3" name="MediaServiceImageTags">
    <vt:lpwstr/>
  </property>
</Properties>
</file>